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97" r:id="rId2"/>
    <p:sldId id="336" r:id="rId3"/>
    <p:sldId id="344" r:id="rId4"/>
    <p:sldId id="350" r:id="rId5"/>
    <p:sldId id="345" r:id="rId6"/>
    <p:sldId id="356" r:id="rId7"/>
    <p:sldId id="357" r:id="rId8"/>
    <p:sldId id="347" r:id="rId9"/>
    <p:sldId id="360" r:id="rId10"/>
    <p:sldId id="361" r:id="rId11"/>
    <p:sldId id="362" r:id="rId12"/>
    <p:sldId id="346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78" autoAdjust="0"/>
    <p:restoredTop sz="84053" autoAdjust="0"/>
  </p:normalViewPr>
  <p:slideViewPr>
    <p:cSldViewPr snapToGrid="0" snapToObjects="1">
      <p:cViewPr varScale="1">
        <p:scale>
          <a:sx n="76" d="100"/>
          <a:sy n="76" d="100"/>
        </p:scale>
        <p:origin x="412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C66278-1D88-4783-81BF-DD18DE9402D7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E7D791-B7B1-4F46-A14F-96C9CBFE6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6332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E7D791-B7B1-4F46-A14F-96C9CBFE64C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0353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E7D791-B7B1-4F46-A14F-96C9CBFE64C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989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31371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zh-CN" altLang="en-US" sz="3600" dirty="0"/>
              <a:t>第八课 复活的福音（</a:t>
            </a:r>
            <a:r>
              <a:rPr lang="zh-CN" altLang="en-US" sz="3600" b="1" dirty="0">
                <a:latin typeface="luxi sans"/>
              </a:rPr>
              <a:t>马太福音</a:t>
            </a:r>
            <a:r>
              <a:rPr lang="en-US" altLang="zh-CN" sz="3600" b="1" dirty="0">
                <a:latin typeface="luxi sans"/>
              </a:rPr>
              <a:t>28:1</a:t>
            </a:r>
            <a:r>
              <a:rPr lang="zh-CN" altLang="en-US" sz="3600" b="1" dirty="0" smtClean="0">
                <a:latin typeface="luxi sans"/>
              </a:rPr>
              <a:t>～</a:t>
            </a:r>
            <a:r>
              <a:rPr lang="en-US" altLang="zh-CN" sz="3600" b="1" dirty="0">
                <a:latin typeface="luxi sans"/>
              </a:rPr>
              <a:t>7</a:t>
            </a:r>
            <a:r>
              <a:rPr lang="zh-CN" altLang="en-US" sz="3600" b="1" dirty="0" smtClean="0">
                <a:latin typeface="luxi sans"/>
              </a:rPr>
              <a:t>）</a:t>
            </a:r>
            <a:endParaRPr lang="zh-CN" altLang="en-US" sz="3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E4D97C7-CC1F-4E27-A9BF-749B09273A1E}"/>
              </a:ext>
            </a:extLst>
          </p:cNvPr>
          <p:cNvSpPr txBox="1"/>
          <p:nvPr/>
        </p:nvSpPr>
        <p:spPr>
          <a:xfrm>
            <a:off x="0" y="631371"/>
            <a:ext cx="914400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400" dirty="0"/>
              <a:t>安息日过后，七日的第一日，天快亮的时候，抹大拉的马利亚和另一个马利亚来看坟墓。 </a:t>
            </a:r>
            <a:r>
              <a:rPr lang="en-US" altLang="zh-CN" sz="3400" b="1" baseline="30000" dirty="0"/>
              <a:t>2 </a:t>
            </a:r>
            <a:r>
              <a:rPr lang="zh-CN" altLang="en-US" sz="3400" dirty="0"/>
              <a:t>忽然，地大震动；因为有主的一个使者从天上下来，把石头滚开，坐在上面。 </a:t>
            </a:r>
            <a:r>
              <a:rPr lang="en-US" altLang="zh-CN" sz="3400" b="1" baseline="30000" dirty="0"/>
              <a:t>3 </a:t>
            </a:r>
            <a:r>
              <a:rPr lang="zh-CN" altLang="en-US" sz="3400" dirty="0"/>
              <a:t>他的相貌如同闪电，衣服洁白如雪。 </a:t>
            </a:r>
            <a:r>
              <a:rPr lang="en-US" altLang="zh-CN" sz="3400" b="1" baseline="30000" dirty="0"/>
              <a:t>4 </a:t>
            </a:r>
            <a:r>
              <a:rPr lang="zh-CN" altLang="en-US" sz="3400" dirty="0"/>
              <a:t>看守的人吓得浑身颤抖，甚至和死人一样。 </a:t>
            </a:r>
            <a:r>
              <a:rPr lang="en-US" altLang="zh-CN" sz="3400" b="1" baseline="30000" dirty="0"/>
              <a:t>5 </a:t>
            </a:r>
            <a:r>
              <a:rPr lang="zh-CN" altLang="en-US" sz="3400" dirty="0"/>
              <a:t>天使回应妇女说：“不要害怕！我知道你们是寻找那钉十字架的耶稣。 </a:t>
            </a:r>
            <a:r>
              <a:rPr lang="en-US" altLang="zh-CN" sz="3400" b="1" baseline="30000" dirty="0"/>
              <a:t>6 </a:t>
            </a:r>
            <a:r>
              <a:rPr lang="zh-CN" altLang="en-US" sz="3400" dirty="0"/>
              <a:t>他不在这里，照他所说的，他已经复活了。你们来！看看安放他的地方。 </a:t>
            </a:r>
            <a:r>
              <a:rPr lang="en-US" altLang="zh-CN" sz="3400" b="1" baseline="30000" dirty="0"/>
              <a:t>7 </a:t>
            </a:r>
            <a:r>
              <a:rPr lang="zh-CN" altLang="en-US" sz="3400" dirty="0"/>
              <a:t>快去告诉他的门徒，说他已从死人中复活了，并且要比你们先到加利利去，在那里你们会看见他。看哪！我已经告诉你们了。” </a:t>
            </a:r>
            <a:endParaRPr lang="zh-CN" altLang="en-US" sz="3400" b="1" dirty="0"/>
          </a:p>
        </p:txBody>
      </p:sp>
    </p:spTree>
    <p:extLst>
      <p:ext uri="{BB962C8B-B14F-4D97-AF65-F5344CB8AC3E}">
        <p14:creationId xmlns:p14="http://schemas.microsoft.com/office/powerpoint/2010/main" val="2928408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3312D-402F-6212-EC47-8C961A19CE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05F48-5F63-E1E1-E51B-456E27CE9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296"/>
            <a:ext cx="9144000" cy="67239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zh-TW" altLang="en-US" dirty="0" smtClean="0"/>
              <a:t>馬 </a:t>
            </a:r>
            <a:r>
              <a:rPr lang="zh-TW" altLang="en-US" dirty="0"/>
              <a:t>可 福 音 </a:t>
            </a:r>
            <a:r>
              <a:rPr lang="en-US" altLang="zh-TW" dirty="0" smtClean="0"/>
              <a:t>8</a:t>
            </a:r>
            <a:r>
              <a:rPr lang="zh-CN" altLang="en-US" dirty="0" smtClean="0"/>
              <a:t>：</a:t>
            </a:r>
            <a:r>
              <a:rPr lang="en-US" altLang="zh-CN" dirty="0" smtClean="0"/>
              <a:t>29-36</a:t>
            </a:r>
            <a:r>
              <a:rPr lang="zh-CN" altLang="en-US" dirty="0" smtClean="0"/>
              <a:t>回应复活生命</a:t>
            </a:r>
            <a:endParaRPr lang="zh-CN" altLang="en-US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A1B8731-A215-FA61-D44B-ACAEB34C196C}"/>
              </a:ext>
            </a:extLst>
          </p:cNvPr>
          <p:cNvSpPr txBox="1"/>
          <p:nvPr/>
        </p:nvSpPr>
        <p:spPr>
          <a:xfrm>
            <a:off x="0" y="746975"/>
            <a:ext cx="906672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baseline="30000" dirty="0">
                <a:solidFill>
                  <a:srgbClr val="00B0F0"/>
                </a:solidFill>
              </a:rPr>
              <a:t>29 </a:t>
            </a:r>
            <a:r>
              <a:rPr lang="zh-CN" altLang="en-US" sz="4000" dirty="0">
                <a:solidFill>
                  <a:srgbClr val="00B0F0"/>
                </a:solidFill>
              </a:rPr>
              <a:t>又 问 他 们 说 ： 你 们 说 我 是 谁 ？ 彼 得 回 答 说 ： 你 是 基 督 。</a:t>
            </a:r>
          </a:p>
          <a:p>
            <a:r>
              <a:rPr lang="en-US" altLang="zh-CN" sz="4000" b="1" baseline="30000" dirty="0"/>
              <a:t>30 </a:t>
            </a:r>
            <a:r>
              <a:rPr lang="zh-CN" altLang="en-US" sz="4000" dirty="0"/>
              <a:t>耶 稣 就 禁 戒 他 们 ， 不 要 告 诉 人 。</a:t>
            </a:r>
          </a:p>
          <a:p>
            <a:r>
              <a:rPr lang="en-US" altLang="zh-CN" sz="4000" b="1" baseline="30000" dirty="0"/>
              <a:t>31 </a:t>
            </a:r>
            <a:r>
              <a:rPr lang="zh-CN" altLang="en-US" sz="4000" dirty="0"/>
              <a:t>从 此 ， 他 教 训 他 们 说 ： 人 子 必 须 受 许 多 的 苦 ， 被 长 老 、 祭 司 长 ， 和 文 士 弃 绝 ， 并 且 被 杀 ， 过 三 天 复 活 。</a:t>
            </a:r>
          </a:p>
          <a:p>
            <a:r>
              <a:rPr lang="en-US" altLang="zh-CN" sz="4000" b="1" baseline="30000" dirty="0">
                <a:solidFill>
                  <a:srgbClr val="00B0F0"/>
                </a:solidFill>
              </a:rPr>
              <a:t>32 </a:t>
            </a:r>
            <a:r>
              <a:rPr lang="zh-CN" altLang="en-US" sz="4000" dirty="0">
                <a:solidFill>
                  <a:srgbClr val="00B0F0"/>
                </a:solidFill>
              </a:rPr>
              <a:t>耶 稣 明 明 的 说 这 话 ， 彼 得 就 拉 着 他 ， 劝 他 </a:t>
            </a:r>
            <a:r>
              <a:rPr lang="zh-CN" altLang="en-US" sz="4000" dirty="0" smtClean="0">
                <a:solidFill>
                  <a:srgbClr val="00B0F0"/>
                </a:solidFill>
              </a:rPr>
              <a:t>。</a:t>
            </a:r>
            <a:endParaRPr lang="zh-CN" altLang="en-US" sz="40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7666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3312D-402F-6212-EC47-8C961A19CE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05F48-5F63-E1E1-E51B-456E27CE9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296"/>
            <a:ext cx="9144000" cy="67239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zh-TW" altLang="en-US" dirty="0"/>
              <a:t>馬 可 福 音 </a:t>
            </a:r>
            <a:r>
              <a:rPr lang="en-US" altLang="zh-TW" dirty="0"/>
              <a:t>8</a:t>
            </a:r>
            <a:r>
              <a:rPr lang="zh-CN" altLang="en-US" dirty="0"/>
              <a:t>：</a:t>
            </a:r>
            <a:r>
              <a:rPr lang="en-US" altLang="zh-CN" dirty="0"/>
              <a:t>29-36</a:t>
            </a:r>
            <a:r>
              <a:rPr lang="zh-CN" altLang="en-US" dirty="0"/>
              <a:t>回应复活生命</a:t>
            </a:r>
            <a:endParaRPr lang="zh-CN" altLang="en-US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A1B8731-A215-FA61-D44B-ACAEB34C196C}"/>
              </a:ext>
            </a:extLst>
          </p:cNvPr>
          <p:cNvSpPr txBox="1"/>
          <p:nvPr/>
        </p:nvSpPr>
        <p:spPr>
          <a:xfrm>
            <a:off x="0" y="746975"/>
            <a:ext cx="9066727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baseline="30000" dirty="0" smtClean="0"/>
              <a:t>33</a:t>
            </a:r>
            <a:r>
              <a:rPr lang="en-US" altLang="zh-CN" sz="3600" b="1" baseline="30000" dirty="0"/>
              <a:t> </a:t>
            </a:r>
            <a:r>
              <a:rPr lang="zh-CN" altLang="en-US" sz="3600" dirty="0"/>
              <a:t>耶 稣 转 过 来 ， 看 着 门 徒 ， 就 责 备 彼 得 说 ： 撒 但 ， 退 我 後 边 去 罢 ！ 因 为 你 不 体 贴 神 的 意 思 ， 只 体 贴 人 的 意 思 。</a:t>
            </a:r>
          </a:p>
          <a:p>
            <a:r>
              <a:rPr lang="en-US" altLang="zh-CN" sz="3600" b="1" baseline="30000" dirty="0"/>
              <a:t>34 </a:t>
            </a:r>
            <a:r>
              <a:rPr lang="zh-CN" altLang="en-US" sz="3600" dirty="0"/>
              <a:t>於 是 叫 众 人 和 门 徒 来 ， 对 他 们 说 ： 若 有 人 要 跟 从 我 ， 就 当 舍 己 ， 背 起 他 的 十 字 架 来 跟 从 我 。</a:t>
            </a:r>
          </a:p>
          <a:p>
            <a:r>
              <a:rPr lang="en-US" altLang="zh-CN" sz="3600" b="1" baseline="30000" dirty="0">
                <a:solidFill>
                  <a:srgbClr val="FF0000"/>
                </a:solidFill>
              </a:rPr>
              <a:t>35 </a:t>
            </a:r>
            <a:r>
              <a:rPr lang="zh-CN" altLang="en-US" sz="3600" dirty="0">
                <a:solidFill>
                  <a:srgbClr val="FF0000"/>
                </a:solidFill>
              </a:rPr>
              <a:t>因 为 ， 凡 要 救 自 己 生 命 </a:t>
            </a:r>
            <a:r>
              <a:rPr lang="zh-CN" altLang="en-US" sz="3600" dirty="0" smtClean="0">
                <a:solidFill>
                  <a:srgbClr val="FF0000"/>
                </a:solidFill>
              </a:rPr>
              <a:t>的 </a:t>
            </a:r>
            <a:r>
              <a:rPr lang="zh-CN" altLang="en-US" sz="3600" dirty="0">
                <a:solidFill>
                  <a:srgbClr val="FF0000"/>
                </a:solidFill>
              </a:rPr>
              <a:t>， 必 丧 掉 生 命 ； 凡 为 我 和 福 音 丧 掉 生 命 的 ， 必 救 了 生 命 。</a:t>
            </a:r>
          </a:p>
          <a:p>
            <a:r>
              <a:rPr lang="en-US" altLang="zh-CN" sz="3600" b="1" baseline="30000" dirty="0">
                <a:solidFill>
                  <a:srgbClr val="FF0000"/>
                </a:solidFill>
              </a:rPr>
              <a:t>36 </a:t>
            </a:r>
            <a:r>
              <a:rPr lang="zh-CN" altLang="en-US" sz="3600" dirty="0">
                <a:solidFill>
                  <a:srgbClr val="FF0000"/>
                </a:solidFill>
              </a:rPr>
              <a:t>人 就 是 赚 得 全 世 界 ， 赔 上 自 己 的 生 命 ， 有 甚 麽 益 处 呢 ？</a:t>
            </a:r>
          </a:p>
        </p:txBody>
      </p:sp>
    </p:spTree>
    <p:extLst>
      <p:ext uri="{BB962C8B-B14F-4D97-AF65-F5344CB8AC3E}">
        <p14:creationId xmlns:p14="http://schemas.microsoft.com/office/powerpoint/2010/main" val="2902798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D3FC9B-477C-252F-722D-03722C873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E6EB9-90FF-4201-64EB-7390E79A4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296"/>
            <a:ext cx="9144000" cy="67239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zh-CN" altLang="en-US" dirty="0"/>
              <a:t>结论</a:t>
            </a:r>
            <a:endParaRPr lang="zh-CN" alt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70834" y="746975"/>
            <a:ext cx="907316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/>
              <a:t>耶稣复活的事实，带给门徒勇气与把握。对此世与永恒（来生）已有新的视野</a:t>
            </a:r>
            <a:r>
              <a:rPr lang="zh-CN" altLang="en-US" sz="4000" dirty="0" smtClean="0"/>
              <a:t>。我们有永生的盼望，死亡再也不是人生的终点。因此要掌握今世的机会，活出基督的信仰。耶稣复活真理深层认识的关键是对真理的回应。保罗说，活着就是基督，而你的回应是什么呢</a:t>
            </a:r>
            <a:r>
              <a:rPr lang="zh-CN" altLang="en-US" sz="4000" dirty="0"/>
              <a:t>？</a:t>
            </a:r>
            <a:endParaRPr lang="en-US" altLang="zh-CN" sz="4000" b="1" dirty="0"/>
          </a:p>
        </p:txBody>
      </p:sp>
    </p:spTree>
    <p:extLst>
      <p:ext uri="{BB962C8B-B14F-4D97-AF65-F5344CB8AC3E}">
        <p14:creationId xmlns:p14="http://schemas.microsoft.com/office/powerpoint/2010/main" val="3994926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028"/>
            <a:ext cx="9144000" cy="114300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zh-CN" altLang="en-US" b="1" dirty="0">
                <a:latin typeface="luxi sans"/>
              </a:rPr>
              <a:t>经文：马太福音</a:t>
            </a:r>
            <a:r>
              <a:rPr lang="en-US" altLang="zh-CN" b="1" dirty="0">
                <a:latin typeface="luxi sans"/>
              </a:rPr>
              <a:t>28:8</a:t>
            </a:r>
            <a:r>
              <a:rPr lang="zh-CN" altLang="en-US" b="1" dirty="0">
                <a:latin typeface="luxi sans"/>
              </a:rPr>
              <a:t>～</a:t>
            </a:r>
            <a:r>
              <a:rPr lang="en-US" altLang="zh-CN" b="1" dirty="0">
                <a:latin typeface="luxi sans"/>
              </a:rPr>
              <a:t>15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E4D97C7-CC1F-4E27-A9BF-749B09273A1E}"/>
              </a:ext>
            </a:extLst>
          </p:cNvPr>
          <p:cNvSpPr txBox="1"/>
          <p:nvPr/>
        </p:nvSpPr>
        <p:spPr>
          <a:xfrm>
            <a:off x="0" y="1151780"/>
            <a:ext cx="91440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baseline="30000" dirty="0"/>
              <a:t>8 </a:t>
            </a:r>
            <a:r>
              <a:rPr lang="zh-CN" altLang="en-US" sz="3200" dirty="0"/>
              <a:t>妇女们急忙离开坟墓，又害怕，又大为欢喜，跑去告诉他的门徒。</a:t>
            </a:r>
            <a:r>
              <a:rPr lang="en-US" altLang="zh-CN" sz="3200" b="1" baseline="30000" dirty="0"/>
              <a:t>9 </a:t>
            </a:r>
            <a:r>
              <a:rPr lang="zh-CN" altLang="en-US" sz="3200" dirty="0"/>
              <a:t>忽然，耶稣迎上她们，说“平安！”她们就上前抱住他的脚拜他。</a:t>
            </a:r>
            <a:r>
              <a:rPr lang="en-US" altLang="zh-CN" sz="3200" b="1" baseline="30000" dirty="0"/>
              <a:t>10 </a:t>
            </a:r>
            <a:r>
              <a:rPr lang="zh-CN" altLang="en-US" sz="3200" dirty="0"/>
              <a:t>耶稣对她们说：“不要害怕！你们去告诉我的弟兄，叫他们往加利利去，在那里会见到我。”</a:t>
            </a:r>
            <a:r>
              <a:rPr lang="en-US" altLang="zh-CN" sz="3200" b="1" baseline="30000" dirty="0"/>
              <a:t>11 </a:t>
            </a:r>
            <a:r>
              <a:rPr lang="zh-CN" altLang="en-US" sz="3200" dirty="0"/>
              <a:t>她们去的时候，看守的兵有几个进城去，把所发生的事都报告祭司长。</a:t>
            </a:r>
            <a:r>
              <a:rPr lang="en-US" altLang="zh-CN" sz="3200" b="1" baseline="30000" dirty="0"/>
              <a:t>12 </a:t>
            </a:r>
            <a:r>
              <a:rPr lang="zh-CN" altLang="en-US" sz="3200" dirty="0"/>
              <a:t>祭司长和长老聚集商议，就拿许多银钱给士兵，</a:t>
            </a:r>
            <a:r>
              <a:rPr lang="en-US" altLang="zh-CN" sz="3200" b="1" baseline="30000" dirty="0"/>
              <a:t>13 </a:t>
            </a:r>
            <a:r>
              <a:rPr lang="zh-CN" altLang="en-US" sz="3200" dirty="0"/>
              <a:t>说：“你们要这样说：‘夜间我们睡觉的时候，他的门徒来把他偷去了。’</a:t>
            </a:r>
            <a:r>
              <a:rPr lang="en-US" altLang="zh-CN" sz="3200" b="1" baseline="30000" dirty="0"/>
              <a:t>14 </a:t>
            </a:r>
            <a:r>
              <a:rPr lang="zh-CN" altLang="en-US" sz="3200" dirty="0"/>
              <a:t>若是这话被总督听见，有我们劝他，保你们无事。”</a:t>
            </a:r>
            <a:r>
              <a:rPr lang="en-US" altLang="zh-CN" sz="3200" b="1" baseline="30000" dirty="0"/>
              <a:t>15 </a:t>
            </a:r>
            <a:r>
              <a:rPr lang="zh-CN" altLang="en-US" sz="3200" dirty="0"/>
              <a:t>士兵收了银钱，就照所嘱咐他们的去做。这话就在犹太人中间流传，直到今日。</a:t>
            </a:r>
          </a:p>
        </p:txBody>
      </p:sp>
    </p:spTree>
    <p:extLst>
      <p:ext uri="{BB962C8B-B14F-4D97-AF65-F5344CB8AC3E}">
        <p14:creationId xmlns:p14="http://schemas.microsoft.com/office/powerpoint/2010/main" val="14236590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5E4A3-CAF4-A9C8-CB1F-98C67BC45D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FA36BA-6113-B527-2B53-BA4F4FA208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296"/>
            <a:ext cx="9144000" cy="67239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ja-JP" altLang="en-US" dirty="0"/>
              <a:t>前言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EEF9B5-B6C9-0ABA-791F-A0E1C5FD8184}"/>
              </a:ext>
            </a:extLst>
          </p:cNvPr>
          <p:cNvSpPr txBox="1"/>
          <p:nvPr/>
        </p:nvSpPr>
        <p:spPr>
          <a:xfrm>
            <a:off x="0" y="696686"/>
            <a:ext cx="903224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dirty="0"/>
              <a:t>耶稣的死与复活是福音的主要内容，也是福音的根基</a:t>
            </a:r>
            <a:r>
              <a:rPr lang="zh-CN" altLang="en-US" sz="3600" dirty="0" smtClean="0"/>
              <a:t>。耶</a:t>
            </a:r>
            <a:r>
              <a:rPr lang="zh-CN" altLang="en-US" sz="3600" dirty="0"/>
              <a:t>稣的死，使我们罪得赦免并得永生；耶稣的复活，则使罪得赦免与得永生成为有根有基、绝对的把握。</a:t>
            </a:r>
          </a:p>
          <a:p>
            <a:r>
              <a:rPr lang="zh-CN" altLang="en-US" sz="3600" dirty="0">
                <a:solidFill>
                  <a:srgbClr val="FF0000"/>
                </a:solidFill>
              </a:rPr>
              <a:t>若没有复活，十字架则沦为一出动人的悲剧。</a:t>
            </a:r>
          </a:p>
          <a:p>
            <a:r>
              <a:rPr lang="zh-CN" altLang="en-US" sz="3600" dirty="0">
                <a:solidFill>
                  <a:srgbClr val="FF0000"/>
                </a:solidFill>
              </a:rPr>
              <a:t>若没有复活，死亡将成为人类最终的命运、历史最后的胜利者。</a:t>
            </a:r>
          </a:p>
          <a:p>
            <a:r>
              <a:rPr lang="zh-CN" altLang="en-US" sz="3600" dirty="0"/>
              <a:t>这在“天理”的逻辑上是不合理的，就如电影的剧情，在剧终时好人全被坏人害死一样，这是难以接受的。然而耶稣真的复活吗？</a:t>
            </a:r>
          </a:p>
        </p:txBody>
      </p:sp>
    </p:spTree>
    <p:extLst>
      <p:ext uri="{BB962C8B-B14F-4D97-AF65-F5344CB8AC3E}">
        <p14:creationId xmlns:p14="http://schemas.microsoft.com/office/powerpoint/2010/main" val="3066164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5E4A3-CAF4-A9C8-CB1F-98C67BC45D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0EEF9B5-B6C9-0ABA-791F-A0E1C5FD8184}"/>
              </a:ext>
            </a:extLst>
          </p:cNvPr>
          <p:cNvSpPr txBox="1"/>
          <p:nvPr/>
        </p:nvSpPr>
        <p:spPr>
          <a:xfrm>
            <a:off x="0" y="213728"/>
            <a:ext cx="914400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4000" dirty="0"/>
              <a:t>1. </a:t>
            </a:r>
            <a:r>
              <a:rPr lang="zh-CN" altLang="en-US" sz="4000" dirty="0"/>
              <a:t>是谁最先发现空的坟墓？她们的感觉或反应如何？（</a:t>
            </a:r>
            <a:r>
              <a:rPr lang="en-US" altLang="zh-CN" sz="4000" dirty="0"/>
              <a:t>V1</a:t>
            </a:r>
            <a:r>
              <a:rPr lang="zh-CN" altLang="en-US" sz="4000" dirty="0"/>
              <a:t>、</a:t>
            </a:r>
            <a:r>
              <a:rPr lang="en-US" altLang="zh-CN" sz="4000" dirty="0"/>
              <a:t>5</a:t>
            </a:r>
            <a:r>
              <a:rPr lang="zh-CN" altLang="en-US" sz="4000" dirty="0"/>
              <a:t>）</a:t>
            </a:r>
          </a:p>
          <a:p>
            <a:r>
              <a:rPr lang="en-US" altLang="zh-CN" sz="3600" dirty="0"/>
              <a:t>1</a:t>
            </a:r>
            <a:r>
              <a:rPr lang="zh-CN" altLang="en-US" sz="3600" dirty="0"/>
              <a:t>安息日过后，七日的第一日，天快亮的时候，抹大拉的马利亚和另一个马利亚来看坟墓。</a:t>
            </a:r>
            <a:endParaRPr lang="en-US" altLang="zh-CN" sz="3600" dirty="0"/>
          </a:p>
          <a:p>
            <a:r>
              <a:rPr lang="zh-CN" altLang="en-US" sz="3600" dirty="0"/>
              <a:t>  </a:t>
            </a:r>
            <a:r>
              <a:rPr lang="en-US" altLang="zh-CN" sz="3600" b="1" baseline="30000" dirty="0"/>
              <a:t>5 </a:t>
            </a:r>
            <a:r>
              <a:rPr lang="zh-CN" altLang="en-US" sz="3600" dirty="0"/>
              <a:t>天使回应妇女说：“不要害怕！我知道你们是寻找那钉十字架的耶稣。</a:t>
            </a:r>
            <a:endParaRPr lang="en-US" altLang="zh-CN" sz="3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6944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D3FC9B-477C-252F-722D-03722C873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E6EB9-90FF-4201-64EB-7390E79A4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296"/>
            <a:ext cx="9144000" cy="67239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zh-CN" altLang="en-US" dirty="0"/>
              <a:t>问题讨论</a:t>
            </a:r>
            <a:endParaRPr lang="zh-CN" alt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0" y="746975"/>
            <a:ext cx="9066727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/>
              <a:t>2.</a:t>
            </a:r>
            <a:r>
              <a:rPr lang="zh-CN" altLang="en-US" sz="4000" dirty="0"/>
              <a:t>天使对她们说些什么？其目的又是什么？（</a:t>
            </a:r>
            <a:r>
              <a:rPr lang="en-US" altLang="zh-CN" sz="4000" dirty="0"/>
              <a:t>V5</a:t>
            </a:r>
            <a:r>
              <a:rPr lang="zh-CN" altLang="en-US" sz="4000" dirty="0"/>
              <a:t>～</a:t>
            </a:r>
            <a:r>
              <a:rPr lang="en-US" altLang="zh-CN" sz="4000" dirty="0"/>
              <a:t>7</a:t>
            </a:r>
            <a:r>
              <a:rPr lang="zh-CN" altLang="en-US" sz="4000" dirty="0"/>
              <a:t>）</a:t>
            </a:r>
          </a:p>
          <a:p>
            <a:r>
              <a:rPr lang="en-US" altLang="zh-CN" sz="3600" b="1" baseline="30000" dirty="0"/>
              <a:t>5 </a:t>
            </a:r>
            <a:r>
              <a:rPr lang="zh-CN" altLang="en-US" sz="3600" dirty="0"/>
              <a:t>天使回应妇女说：“不要害怕！我知道你们是寻找那钉十字架的耶稣。 </a:t>
            </a:r>
            <a:r>
              <a:rPr lang="en-US" altLang="zh-CN" sz="3600" b="1" baseline="30000" dirty="0"/>
              <a:t>6 </a:t>
            </a:r>
            <a:r>
              <a:rPr lang="zh-CN" altLang="en-US" sz="3600" dirty="0"/>
              <a:t>他不在这里，照他所说的，他已经复活了。你们来！看看安放他的地方。 </a:t>
            </a:r>
            <a:r>
              <a:rPr lang="en-US" altLang="zh-CN" sz="3600" b="1" baseline="30000" dirty="0"/>
              <a:t>7 </a:t>
            </a:r>
            <a:r>
              <a:rPr lang="zh-CN" altLang="en-US" sz="3600" dirty="0"/>
              <a:t>快去告诉他的门徒，说他已从死人中复活了，并且要比你们先到加利利去，在那里你们会看见他。看哪！我已经告诉你们了。” </a:t>
            </a:r>
            <a:endParaRPr lang="en-US" altLang="zh-CN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4966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D3FC9B-477C-252F-722D-03722C873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E6EB9-90FF-4201-64EB-7390E79A4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296"/>
            <a:ext cx="9144000" cy="67239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zh-CN" altLang="en-US" dirty="0"/>
              <a:t>问题讨论</a:t>
            </a:r>
            <a:endParaRPr lang="zh-CN" alt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0" y="746975"/>
            <a:ext cx="9066727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/>
              <a:t>3.</a:t>
            </a:r>
            <a:r>
              <a:rPr lang="zh-CN" altLang="en-US" sz="4000" dirty="0"/>
              <a:t>妇女得知耶稣复活后，就「大大欢喜」（</a:t>
            </a:r>
            <a:r>
              <a:rPr lang="en-US" altLang="zh-CN" sz="4000" dirty="0"/>
              <a:t>V8</a:t>
            </a:r>
            <a:r>
              <a:rPr lang="zh-CN" altLang="en-US" sz="4000" dirty="0"/>
              <a:t>）或非常喜乐。你是否会因所信的耶稣是复活的主，而大大欢喜呢？为什么？</a:t>
            </a:r>
          </a:p>
          <a:p>
            <a:r>
              <a:rPr lang="en-US" altLang="zh-CN" sz="3600" b="1" baseline="30000" dirty="0"/>
              <a:t>8 </a:t>
            </a:r>
            <a:r>
              <a:rPr lang="zh-CN" altLang="en-US" sz="3600" dirty="0"/>
              <a:t>妇女们急忙离开坟墓，又害怕，又大为欢喜，跑去告诉他的门徒。</a:t>
            </a:r>
            <a:endParaRPr lang="en-US" altLang="zh-CN" sz="3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007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D3FC9B-477C-252F-722D-03722C873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E6EB9-90FF-4201-64EB-7390E79A4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296"/>
            <a:ext cx="9144000" cy="67239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zh-CN" altLang="en-US" dirty="0"/>
              <a:t>问题讨论</a:t>
            </a:r>
            <a:endParaRPr lang="zh-CN" alt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0" y="746975"/>
            <a:ext cx="9066727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/>
              <a:t>4.</a:t>
            </a:r>
            <a:r>
              <a:rPr lang="zh-CN" altLang="en-US" sz="4000" dirty="0"/>
              <a:t>祭司长和长老捏造怎样的谎言？（</a:t>
            </a:r>
            <a:r>
              <a:rPr lang="en-US" altLang="zh-CN" sz="4000" dirty="0"/>
              <a:t>V12</a:t>
            </a:r>
            <a:r>
              <a:rPr lang="zh-CN" altLang="en-US" sz="4000" dirty="0"/>
              <a:t>～</a:t>
            </a:r>
            <a:r>
              <a:rPr lang="en-US" altLang="zh-CN" sz="4000" dirty="0"/>
              <a:t>15</a:t>
            </a:r>
            <a:r>
              <a:rPr lang="zh-CN" altLang="en-US" sz="4000" dirty="0"/>
              <a:t>）时至今日仍有些人提出哪些不信耶稣复活的学说？你又如何回答？</a:t>
            </a:r>
            <a:r>
              <a:rPr lang="zh-CN" altLang="en-US" sz="3200" dirty="0"/>
              <a:t>为什么一般人不信耶稣基督从死里复活？</a:t>
            </a:r>
          </a:p>
          <a:p>
            <a:r>
              <a:rPr lang="en-US" altLang="zh-CN" sz="3400" b="1" baseline="30000" dirty="0"/>
              <a:t>12 </a:t>
            </a:r>
            <a:r>
              <a:rPr lang="zh-CN" altLang="en-US" sz="3400" dirty="0"/>
              <a:t>祭司长和长老聚集商议，就拿许多银钱给士兵， </a:t>
            </a:r>
            <a:r>
              <a:rPr lang="en-US" altLang="zh-CN" sz="3400" b="1" baseline="30000" dirty="0"/>
              <a:t>13 </a:t>
            </a:r>
            <a:r>
              <a:rPr lang="zh-CN" altLang="en-US" sz="3400" dirty="0"/>
              <a:t>说：“你们要这样说：‘夜间我们睡觉的时候，他的门徒来把他偷去了。’ </a:t>
            </a:r>
            <a:r>
              <a:rPr lang="en-US" altLang="zh-CN" sz="3400" b="1" baseline="30000" dirty="0"/>
              <a:t>14 </a:t>
            </a:r>
            <a:r>
              <a:rPr lang="zh-CN" altLang="en-US" sz="3400" dirty="0"/>
              <a:t>若是这话被总督听见，有我们劝他，保你们无事。” </a:t>
            </a:r>
            <a:r>
              <a:rPr lang="en-US" altLang="zh-CN" sz="3400" b="1" baseline="30000" dirty="0"/>
              <a:t>15 </a:t>
            </a:r>
            <a:r>
              <a:rPr lang="zh-CN" altLang="en-US" sz="3400" dirty="0"/>
              <a:t>士兵收了银钱，就照所嘱咐他们的去做。这话就在犹太人中间流传，直到今日。</a:t>
            </a:r>
            <a:endParaRPr lang="en-US" altLang="zh-CN" sz="3400" dirty="0"/>
          </a:p>
        </p:txBody>
      </p:sp>
    </p:spTree>
    <p:extLst>
      <p:ext uri="{BB962C8B-B14F-4D97-AF65-F5344CB8AC3E}">
        <p14:creationId xmlns:p14="http://schemas.microsoft.com/office/powerpoint/2010/main" val="6693594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D3FC9B-477C-252F-722D-03722C873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E6EB9-90FF-4201-64EB-7390E79A4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296"/>
            <a:ext cx="9144000" cy="67239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zh-CN" altLang="en-US" dirty="0"/>
              <a:t>问题讨论</a:t>
            </a:r>
            <a:endParaRPr lang="zh-CN" alt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0" y="746975"/>
            <a:ext cx="906672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/>
              <a:t>5. </a:t>
            </a:r>
            <a:r>
              <a:rPr lang="zh-CN" altLang="en-US" sz="4000" dirty="0"/>
              <a:t>从正面而言，你能否举出几项论证，说明耶稣的复活确是一件历史的真实事件？</a:t>
            </a:r>
          </a:p>
        </p:txBody>
      </p:sp>
    </p:spTree>
    <p:extLst>
      <p:ext uri="{BB962C8B-B14F-4D97-AF65-F5344CB8AC3E}">
        <p14:creationId xmlns:p14="http://schemas.microsoft.com/office/powerpoint/2010/main" val="31568910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3312D-402F-6212-EC47-8C961A19CE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05F48-5F63-E1E1-E51B-456E27CE9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296"/>
            <a:ext cx="9144000" cy="67239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zh-CN" altLang="en-US" dirty="0"/>
              <a:t>问题讨论</a:t>
            </a:r>
            <a:endParaRPr lang="zh-CN" altLang="en-US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A1B8731-A215-FA61-D44B-ACAEB34C196C}"/>
              </a:ext>
            </a:extLst>
          </p:cNvPr>
          <p:cNvSpPr txBox="1"/>
          <p:nvPr/>
        </p:nvSpPr>
        <p:spPr>
          <a:xfrm>
            <a:off x="0" y="746975"/>
            <a:ext cx="906672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/>
              <a:t>6. </a:t>
            </a:r>
            <a:r>
              <a:rPr lang="zh-CN" altLang="en-US" sz="4000" dirty="0"/>
              <a:t>耶稣复活后，天使与耶稣都吩咐门徒去向人分享复活的大好信息。门徒认清这复活的事实后，有什么改变？今天我们应如何回应这大使命后，就顺服去行，你是否也有同样的想法？</a:t>
            </a:r>
          </a:p>
        </p:txBody>
      </p:sp>
    </p:spTree>
    <p:extLst>
      <p:ext uri="{BB962C8B-B14F-4D97-AF65-F5344CB8AC3E}">
        <p14:creationId xmlns:p14="http://schemas.microsoft.com/office/powerpoint/2010/main" val="36722375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30795</TotalTime>
  <Words>1792</Words>
  <Application>Microsoft Office PowerPoint</Application>
  <PresentationFormat>On-screen Show (4:3)</PresentationFormat>
  <Paragraphs>39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luxi sans</vt:lpstr>
      <vt:lpstr>ＭＳ Ｐゴシック</vt:lpstr>
      <vt:lpstr>新細明體</vt:lpstr>
      <vt:lpstr>宋体</vt:lpstr>
      <vt:lpstr>Arial</vt:lpstr>
      <vt:lpstr>Calibri</vt:lpstr>
      <vt:lpstr>Office Theme</vt:lpstr>
      <vt:lpstr>第八课 复活的福音（马太福音28:1～7）</vt:lpstr>
      <vt:lpstr>经文：马太福音28:8～15</vt:lpstr>
      <vt:lpstr>前言</vt:lpstr>
      <vt:lpstr>PowerPoint Presentation</vt:lpstr>
      <vt:lpstr>问题讨论</vt:lpstr>
      <vt:lpstr>问题讨论</vt:lpstr>
      <vt:lpstr>问题讨论</vt:lpstr>
      <vt:lpstr>问题讨论</vt:lpstr>
      <vt:lpstr>问题讨论</vt:lpstr>
      <vt:lpstr>馬 可 福 音 8：29-36回应复活生命</vt:lpstr>
      <vt:lpstr>馬 可 福 音 8：29-36回应复活生命</vt:lpstr>
      <vt:lpstr>结论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《诗篇》第132篇结构图表</dc:title>
  <dc:subject/>
  <dc:creator>Deyu Liu</dc:creator>
  <cp:keywords/>
  <dc:description>generated using python-pptx</dc:description>
  <cp:lastModifiedBy>Deyu Liu</cp:lastModifiedBy>
  <cp:revision>464</cp:revision>
  <dcterms:created xsi:type="dcterms:W3CDTF">2013-01-27T09:14:16Z</dcterms:created>
  <dcterms:modified xsi:type="dcterms:W3CDTF">2026-08-02T00:19:04Z</dcterms:modified>
  <cp:category/>
</cp:coreProperties>
</file>